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42"/>
  </p:notesMasterIdLst>
  <p:handoutMasterIdLst>
    <p:handoutMasterId r:id="rId43"/>
  </p:handoutMasterIdLst>
  <p:sldIdLst>
    <p:sldId id="386" r:id="rId2"/>
    <p:sldId id="304" r:id="rId3"/>
    <p:sldId id="359" r:id="rId4"/>
    <p:sldId id="331" r:id="rId5"/>
    <p:sldId id="348" r:id="rId6"/>
    <p:sldId id="347" r:id="rId7"/>
    <p:sldId id="349" r:id="rId8"/>
    <p:sldId id="350" r:id="rId9"/>
    <p:sldId id="351" r:id="rId10"/>
    <p:sldId id="352" r:id="rId11"/>
    <p:sldId id="353" r:id="rId12"/>
    <p:sldId id="354" r:id="rId13"/>
    <p:sldId id="382" r:id="rId14"/>
    <p:sldId id="379" r:id="rId15"/>
    <p:sldId id="360" r:id="rId16"/>
    <p:sldId id="361" r:id="rId17"/>
    <p:sldId id="362" r:id="rId18"/>
    <p:sldId id="363" r:id="rId19"/>
    <p:sldId id="364" r:id="rId20"/>
    <p:sldId id="365" r:id="rId21"/>
    <p:sldId id="377" r:id="rId22"/>
    <p:sldId id="366" r:id="rId23"/>
    <p:sldId id="376" r:id="rId24"/>
    <p:sldId id="367" r:id="rId25"/>
    <p:sldId id="368" r:id="rId26"/>
    <p:sldId id="369" r:id="rId27"/>
    <p:sldId id="370" r:id="rId28"/>
    <p:sldId id="374" r:id="rId29"/>
    <p:sldId id="375" r:id="rId30"/>
    <p:sldId id="371" r:id="rId31"/>
    <p:sldId id="372" r:id="rId32"/>
    <p:sldId id="373" r:id="rId33"/>
    <p:sldId id="378" r:id="rId34"/>
    <p:sldId id="356" r:id="rId35"/>
    <p:sldId id="357" r:id="rId36"/>
    <p:sldId id="384" r:id="rId37"/>
    <p:sldId id="385" r:id="rId38"/>
    <p:sldId id="381" r:id="rId39"/>
    <p:sldId id="383" r:id="rId40"/>
    <p:sldId id="380" r:id="rId41"/>
  </p:sldIdLst>
  <p:sldSz cx="9144000" cy="5143500" type="screen16x9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1415"/>
    <a:srgbClr val="9A312C"/>
    <a:srgbClr val="72BC5C"/>
    <a:srgbClr val="346F23"/>
    <a:srgbClr val="AB05B6"/>
    <a:srgbClr val="B6371E"/>
    <a:srgbClr val="B600B9"/>
    <a:srgbClr val="00CA00"/>
    <a:srgbClr val="FF0000"/>
    <a:srgbClr val="F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2"/>
    <p:restoredTop sz="44490" autoAdjust="0"/>
  </p:normalViewPr>
  <p:slideViewPr>
    <p:cSldViewPr>
      <p:cViewPr varScale="1">
        <p:scale>
          <a:sx n="70" d="100"/>
          <a:sy n="70" d="100"/>
        </p:scale>
        <p:origin x="4240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30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1F40F-6070-4939-8EC2-261F1C97F0A8}" type="datetimeFigureOut">
              <a:rPr lang="en-US" smtClean="0"/>
              <a:pPr/>
              <a:t>3/2/20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A56AF-E8D4-43B1-BC36-B3BD60AF57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725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491C0678-F960-4D1E-AEDB-C5629DF04712}" type="datetimeFigureOut">
              <a:rPr lang="en-US" smtClean="0"/>
              <a:pPr/>
              <a:t>3/2/20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037B5399-2806-4D70-A5FA-7E06678CDD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73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***************************</a:t>
            </a:r>
          </a:p>
          <a:p>
            <a:pPr marL="0" indent="0">
              <a:buFontTx/>
              <a:buNone/>
            </a:pP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  GIT                          *</a:t>
            </a:r>
          </a:p>
          <a:p>
            <a:pPr marL="0" indent="0">
              <a:buFontTx/>
              <a:buNone/>
            </a:pP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***************************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checkout 8918da8 </a:t>
            </a:r>
          </a:p>
          <a:p>
            <a:endParaRPr lang="en-US" sz="1200" kern="120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B5399-2806-4D70-A5FA-7E06678CDD3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13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93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Both</a:t>
            </a:r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C227CA4-6EDE-9546-B31B-1ABB698C5907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7BE924-8CD5-4AD5-ADF7-A3BCBB2E45D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64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3/2/20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-377199" y="1924115"/>
            <a:ext cx="8256028" cy="638423"/>
          </a:xfrm>
          <a:solidFill>
            <a:schemeClr val="accent2"/>
          </a:solidFill>
        </p:spPr>
        <p:txBody>
          <a:bodyPr>
            <a:normAutofit/>
          </a:bodyPr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96612" y="2564010"/>
            <a:ext cx="6400800" cy="552372"/>
          </a:xfrm>
          <a:solidFill>
            <a:schemeClr val="bg2">
              <a:lumMod val="95000"/>
              <a:lumOff val="5000"/>
            </a:schemeClr>
          </a:solidFill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8427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71818"/>
            <a:ext cx="7772400" cy="82774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6002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3/2/20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040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3/2/20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41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3/2/20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724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85950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3/2/20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80808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301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  <a:latin typeface="Gill Sans" charset="0"/>
                <a:sym typeface="Gill Sans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3/2/20</a:t>
            </a:fld>
            <a:endParaRPr lang="en-US">
              <a:solidFill>
                <a:srgbClr val="808080">
                  <a:tint val="75000"/>
                </a:srgbClr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808080">
                  <a:tint val="75000"/>
                </a:srgbClr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  <a:latin typeface="Gill Sans" charset="0"/>
                <a:sym typeface="Gill Sans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808080">
                  <a:tint val="75000"/>
                </a:srgbClr>
              </a:solidFill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90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544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19B0AE2-F9BF-A84C-8B7C-7819DE60C937}" type="datetimeFigureOut">
              <a:rPr lang="en-US" smtClean="0">
                <a:solidFill>
                  <a:srgbClr val="808080">
                    <a:tint val="75000"/>
                  </a:srgbClr>
                </a:solidFill>
                <a:latin typeface="Gill Sans" charset="0"/>
                <a:sym typeface="Gill Sans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3/2/20</a:t>
            </a:fld>
            <a:endParaRPr lang="en-US">
              <a:solidFill>
                <a:srgbClr val="808080">
                  <a:tint val="75000"/>
                </a:srgbClr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808080">
                  <a:tint val="75000"/>
                </a:srgbClr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AC4D9A6-F092-9741-8C38-47C4EB7F0618}" type="slidenum">
              <a:rPr lang="en-US" smtClean="0">
                <a:solidFill>
                  <a:srgbClr val="808080">
                    <a:tint val="75000"/>
                  </a:srgbClr>
                </a:solidFill>
                <a:latin typeface="Gill Sans" charset="0"/>
                <a:sym typeface="Gill Sans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808080">
                  <a:tint val="75000"/>
                </a:srgbClr>
              </a:solidFill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428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3" r:id="rId2"/>
    <p:sldLayoutId id="2147483704" r:id="rId3"/>
    <p:sldLayoutId id="2147483705" r:id="rId4"/>
    <p:sldLayoutId id="2147483707" r:id="rId5"/>
    <p:sldLayoutId id="214748370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chemeClr val="accent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2"/>
          </a:solidFill>
          <a:effectLst/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2"/>
          </a:solidFill>
          <a:effectLst/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effectLst/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AC5594-5BC7-754E-88D1-2ED9E88C877E}"/>
              </a:ext>
            </a:extLst>
          </p:cNvPr>
          <p:cNvSpPr txBox="1"/>
          <p:nvPr/>
        </p:nvSpPr>
        <p:spPr>
          <a:xfrm>
            <a:off x="1" y="0"/>
            <a:ext cx="9143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Testability with Code Seams</a:t>
            </a:r>
          </a:p>
          <a:p>
            <a:endParaRPr lang="en-US" dirty="0"/>
          </a:p>
          <a:p>
            <a:r>
              <a:rPr lang="en-US" dirty="0"/>
              <a:t>Good testers can do amazing things with your code. Great testers cheat.</a:t>
            </a:r>
          </a:p>
          <a:p>
            <a:r>
              <a:rPr lang="en-US" dirty="0"/>
              <a:t>Let’s explore how to change code to make it very easy to test. Let’s show how to cheat and how to realize when we should be cheating.</a:t>
            </a:r>
          </a:p>
          <a:p>
            <a:r>
              <a:rPr lang="en-US" dirty="0"/>
              <a:t>We are going to look at lot’s of examples of tests to get a design sense of when you should be cheating, then go into 1 or 2 examples of how to make those cheats a reality.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26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340995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Testing Edit Profile</a:t>
            </a:r>
          </a:p>
        </p:txBody>
      </p:sp>
      <p:pic>
        <p:nvPicPr>
          <p:cNvPr id="2" name="Picture 1" descr="Screen Shot 2016-02-04 at 12.42.39 PM.png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747495"/>
            <a:ext cx="2088342" cy="23081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5943600" y="-628650"/>
            <a:ext cx="1243378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20000" b="1" dirty="0">
                <a:ln w="1270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x-none" sz="20000" b="1" cap="none" spc="0" dirty="0">
              <a:ln w="12700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57400" y="-323850"/>
            <a:ext cx="1243378" cy="27853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7500" b="1" dirty="0">
                <a:ln w="1270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x-none" sz="17500" b="1" cap="none" spc="0" dirty="0">
              <a:ln w="12700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15000" y="1504950"/>
            <a:ext cx="1243378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5000" b="1" dirty="0">
                <a:ln w="1270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x-none" sz="15000" b="1" cap="none" spc="0" dirty="0">
              <a:ln w="12700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38400" y="1885950"/>
            <a:ext cx="1243378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0000" b="1" dirty="0">
                <a:ln w="1270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x-none" sz="10000" b="1" cap="none" spc="0" dirty="0">
              <a:ln w="12700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0303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340995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Testing Edit Profile</a:t>
            </a:r>
          </a:p>
        </p:txBody>
      </p:sp>
      <p:pic>
        <p:nvPicPr>
          <p:cNvPr id="2" name="Picture 1" descr="Screen Shot 2016-02-04 at 12.42.39 PM.png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47495"/>
            <a:ext cx="2088342" cy="23081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Screen Shot 2016-02-04 at 12.46.32 PM.pn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226" y="666750"/>
            <a:ext cx="2654821" cy="2469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 descr="Screen Shot 2016-02-04 at 12.46.00 PM.png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244" y="1111004"/>
            <a:ext cx="2368480" cy="1581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hevron 4"/>
          <p:cNvSpPr/>
          <p:nvPr/>
        </p:nvSpPr>
        <p:spPr>
          <a:xfrm>
            <a:off x="2386693" y="1672979"/>
            <a:ext cx="609600" cy="45720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5656675" y="1672979"/>
            <a:ext cx="609600" cy="45720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24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340995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b="1" cap="all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ByPass</a:t>
            </a:r>
            <a:r>
              <a:rPr lang="en-US" sz="4400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Login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89535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github.com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/login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76400" y="1276350"/>
            <a:ext cx="6091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?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return_to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=https://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github.com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/settings/profile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76400" y="1657350"/>
            <a:ext cx="34155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&amp;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user_name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=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isidore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&amp;password=Password123</a:t>
            </a:r>
          </a:p>
        </p:txBody>
      </p:sp>
    </p:spTree>
    <p:extLst>
      <p:ext uri="{BB962C8B-B14F-4D97-AF65-F5344CB8AC3E}">
        <p14:creationId xmlns:p14="http://schemas.microsoft.com/office/powerpoint/2010/main" val="407459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340995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b="1" cap="all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ByPass</a:t>
            </a:r>
            <a:r>
              <a:rPr lang="en-US" sz="4400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EVERYTHING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89535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github.com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EditProfile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/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76400" y="1276350"/>
            <a:ext cx="71609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?data={“Name”: “Llewellyn Falco”, “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photo”:”http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://”….}</a:t>
            </a:r>
          </a:p>
          <a:p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333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752600" y="1657350"/>
            <a:ext cx="4191000" cy="3048000"/>
          </a:xfrm>
          <a:prstGeom prst="triangle">
            <a:avLst/>
          </a:prstGeom>
          <a:solidFill>
            <a:srgbClr val="346F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46F23"/>
              </a:solidFill>
            </a:endParaRPr>
          </a:p>
        </p:txBody>
      </p:sp>
      <p:sp>
        <p:nvSpPr>
          <p:cNvPr id="5" name="Isosceles Triangle 4"/>
          <p:cNvSpPr/>
          <p:nvPr/>
        </p:nvSpPr>
        <p:spPr>
          <a:xfrm>
            <a:off x="2590800" y="1657351"/>
            <a:ext cx="2514600" cy="1828800"/>
          </a:xfrm>
          <a:prstGeom prst="triangle">
            <a:avLst/>
          </a:prstGeom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46F23"/>
              </a:solidFill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3155304" y="1650423"/>
            <a:ext cx="1371600" cy="997527"/>
          </a:xfrm>
          <a:prstGeom prst="triangl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46F2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9880" y="2024358"/>
            <a:ext cx="878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Slow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60488" y="2862558"/>
            <a:ext cx="1416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Medium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77745" y="3776958"/>
            <a:ext cx="78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Fast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0" y="203835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1-5%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74949" y="2810530"/>
            <a:ext cx="1097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5-15%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31159" y="3790950"/>
            <a:ext cx="1279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80-90%</a:t>
            </a:r>
          </a:p>
        </p:txBody>
      </p:sp>
    </p:spTree>
    <p:extLst>
      <p:ext uri="{BB962C8B-B14F-4D97-AF65-F5344CB8AC3E}">
        <p14:creationId xmlns:p14="http://schemas.microsoft.com/office/powerpoint/2010/main" val="1473656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340995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Testing Edit Profile</a:t>
            </a:r>
          </a:p>
        </p:txBody>
      </p:sp>
      <p:pic>
        <p:nvPicPr>
          <p:cNvPr id="5" name="Picture 4" descr="Screen Shot 2016-02-04 at 12.46.32 PM.png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247" y="88337"/>
            <a:ext cx="3734554" cy="3474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Pentagon 9"/>
          <p:cNvSpPr/>
          <p:nvPr/>
        </p:nvSpPr>
        <p:spPr>
          <a:xfrm rot="16200000">
            <a:off x="4152900" y="-1657350"/>
            <a:ext cx="609600" cy="8458200"/>
          </a:xfrm>
          <a:prstGeom prst="homePlate">
            <a:avLst>
              <a:gd name="adj" fmla="val 30405"/>
            </a:avLst>
          </a:prstGeom>
          <a:solidFill>
            <a:schemeClr val="accent2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600" y="2495550"/>
            <a:ext cx="861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By.xpath</a:t>
            </a:r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"//div[@class='canvas- graph']//div[contains(text(),Location)][input]/following-sibling::h4”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926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340995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Testing Edit Profile</a:t>
            </a:r>
          </a:p>
        </p:txBody>
      </p:sp>
      <p:pic>
        <p:nvPicPr>
          <p:cNvPr id="5" name="Picture 4" descr="Screen Shot 2016-02-04 at 12.46.32 PM.png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247" y="88337"/>
            <a:ext cx="3734554" cy="3474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Pentagon 9"/>
          <p:cNvSpPr/>
          <p:nvPr/>
        </p:nvSpPr>
        <p:spPr>
          <a:xfrm rot="16200000">
            <a:off x="4152900" y="-1657350"/>
            <a:ext cx="609600" cy="8458200"/>
          </a:xfrm>
          <a:prstGeom prst="homePlate">
            <a:avLst>
              <a:gd name="adj" fmla="val 30405"/>
            </a:avLst>
          </a:prstGeom>
          <a:solidFill>
            <a:schemeClr val="accent2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600" y="2495550"/>
            <a:ext cx="861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By.id</a:t>
            </a:r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”</a:t>
            </a:r>
            <a:r>
              <a:rPr lang="en-US" sz="1600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locatation_input</a:t>
            </a:r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”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8428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9550"/>
            <a:ext cx="7772400" cy="827742"/>
          </a:xfrm>
        </p:spPr>
        <p:txBody>
          <a:bodyPr/>
          <a:lstStyle/>
          <a:p>
            <a:r>
              <a:rPr lang="en-US" dirty="0" err="1"/>
              <a:t>DarkFunction</a:t>
            </a:r>
            <a:r>
              <a:rPr lang="en-US" dirty="0"/>
              <a:t> Editor Test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971550"/>
            <a:ext cx="7848600" cy="3962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1. Open </a:t>
            </a:r>
            <a:r>
              <a:rPr lang="en-US" dirty="0" err="1"/>
              <a:t>df</a:t>
            </a:r>
            <a:r>
              <a:rPr lang="en-US" dirty="0"/>
              <a:t> editor</a:t>
            </a:r>
          </a:p>
          <a:p>
            <a:r>
              <a:rPr lang="en-US" dirty="0"/>
              <a:t>2. Find File -&gt; Find New -&gt; Find Animation set</a:t>
            </a:r>
          </a:p>
          <a:p>
            <a:r>
              <a:rPr lang="en-US" dirty="0"/>
              <a:t>3. Navigate to </a:t>
            </a:r>
            <a:r>
              <a:rPr lang="en-US" dirty="0" err="1"/>
              <a:t>github</a:t>
            </a:r>
            <a:r>
              <a:rPr lang="en-US" dirty="0"/>
              <a:t> -&gt; dark function editor -&gt; </a:t>
            </a:r>
          </a:p>
          <a:p>
            <a:r>
              <a:rPr lang="en-US" dirty="0"/>
              <a:t> Testing Resources -&gt; </a:t>
            </a:r>
            <a:r>
              <a:rPr lang="en-US" dirty="0" err="1"/>
              <a:t>StarWarsImages</a:t>
            </a:r>
            <a:r>
              <a:rPr lang="en-US" dirty="0"/>
              <a:t> -&gt; </a:t>
            </a:r>
            <a:r>
              <a:rPr lang="en-US" dirty="0" err="1"/>
              <a:t>SWAII.sprites</a:t>
            </a:r>
            <a:endParaRPr lang="en-US" dirty="0"/>
          </a:p>
          <a:p>
            <a:r>
              <a:rPr lang="en-US" dirty="0"/>
              <a:t>4. Open</a:t>
            </a:r>
          </a:p>
          <a:p>
            <a:r>
              <a:rPr lang="en-US" dirty="0"/>
              <a:t>5. Add animation</a:t>
            </a:r>
          </a:p>
          <a:p>
            <a:r>
              <a:rPr lang="en-US" dirty="0"/>
              <a:t>6. Add animation (1)</a:t>
            </a:r>
          </a:p>
          <a:p>
            <a:r>
              <a:rPr lang="en-US" dirty="0"/>
              <a:t>7. Add animation  (2)</a:t>
            </a:r>
          </a:p>
          <a:p>
            <a:r>
              <a:rPr lang="en-US" dirty="0"/>
              <a:t>8. Rename animation 1 -&gt; animation a</a:t>
            </a:r>
          </a:p>
          <a:p>
            <a:r>
              <a:rPr lang="en-US" dirty="0"/>
              <a:t>9. add animation</a:t>
            </a:r>
          </a:p>
          <a:p>
            <a:r>
              <a:rPr lang="en-US" dirty="0"/>
              <a:t>10 . find animation 3 confirm exists. </a:t>
            </a:r>
          </a:p>
        </p:txBody>
      </p:sp>
    </p:spTree>
    <p:extLst>
      <p:ext uri="{BB962C8B-B14F-4D97-AF65-F5344CB8AC3E}">
        <p14:creationId xmlns:p14="http://schemas.microsoft.com/office/powerpoint/2010/main" val="1783572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57150"/>
            <a:ext cx="7772400" cy="827742"/>
          </a:xfrm>
        </p:spPr>
        <p:txBody>
          <a:bodyPr/>
          <a:lstStyle/>
          <a:p>
            <a:r>
              <a:rPr lang="en-US" dirty="0" err="1"/>
              <a:t>DarkFunction</a:t>
            </a:r>
            <a:r>
              <a:rPr lang="en-US" dirty="0"/>
              <a:t> Unique Name</a:t>
            </a:r>
          </a:p>
        </p:txBody>
      </p:sp>
      <p:pic>
        <p:nvPicPr>
          <p:cNvPr id="4" name="Picture 3" descr="IMG_038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6" t="4233" r="22928" b="30982"/>
          <a:stretch/>
        </p:blipFill>
        <p:spPr>
          <a:xfrm>
            <a:off x="1905000" y="910819"/>
            <a:ext cx="5257800" cy="39469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4593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9550"/>
            <a:ext cx="7772400" cy="827742"/>
          </a:xfrm>
        </p:spPr>
        <p:txBody>
          <a:bodyPr/>
          <a:lstStyle/>
          <a:p>
            <a:r>
              <a:rPr lang="en-US" dirty="0" err="1"/>
              <a:t>DarkFunction</a:t>
            </a:r>
            <a:r>
              <a:rPr lang="en-US" dirty="0"/>
              <a:t> Unique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971550"/>
            <a:ext cx="8305800" cy="3962400"/>
          </a:xfrm>
        </p:spPr>
        <p:txBody>
          <a:bodyPr>
            <a:normAutofit/>
          </a:bodyPr>
          <a:lstStyle/>
          <a:p>
            <a:r>
              <a:rPr lang="en-US" b="1" dirty="0"/>
              <a:t>Given</a:t>
            </a:r>
            <a:r>
              <a:rPr lang="en-US" dirty="0"/>
              <a:t> animation names: animation, animation 2</a:t>
            </a:r>
          </a:p>
          <a:p>
            <a:r>
              <a:rPr lang="en-US" b="1" dirty="0"/>
              <a:t>When</a:t>
            </a:r>
            <a:r>
              <a:rPr lang="en-US" dirty="0"/>
              <a:t> I ask for a new name </a:t>
            </a:r>
          </a:p>
          <a:p>
            <a:r>
              <a:rPr lang="en-US" b="1" dirty="0"/>
              <a:t>Then</a:t>
            </a:r>
            <a:r>
              <a:rPr lang="en-US" dirty="0"/>
              <a:t> I get animation 3</a:t>
            </a:r>
          </a:p>
        </p:txBody>
      </p:sp>
    </p:spTree>
    <p:extLst>
      <p:ext uri="{BB962C8B-B14F-4D97-AF65-F5344CB8AC3E}">
        <p14:creationId xmlns:p14="http://schemas.microsoft.com/office/powerpoint/2010/main" val="1142891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377200" y="1924115"/>
            <a:ext cx="9140200" cy="638423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Increase Testability with Code Seams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5800" y="2571750"/>
            <a:ext cx="6301612" cy="685800"/>
          </a:xfrm>
        </p:spPr>
        <p:txBody>
          <a:bodyPr>
            <a:normAutofit fontScale="25000" lnSpcReduction="20000"/>
          </a:bodyPr>
          <a:lstStyle/>
          <a:p>
            <a:endParaRPr lang="en-US" sz="8000" i="1" dirty="0"/>
          </a:p>
          <a:p>
            <a:r>
              <a:rPr lang="en-US" sz="8000" dirty="0"/>
              <a:t>@LlewellynFalco</a:t>
            </a:r>
            <a:endParaRPr lang="en-US" dirty="0"/>
          </a:p>
        </p:txBody>
      </p:sp>
      <p:pic>
        <p:nvPicPr>
          <p:cNvPr id="2" name="Picture 1" descr="ETC - Womens TShirt - Fro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43" y="3333750"/>
            <a:ext cx="2825279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9550"/>
            <a:ext cx="7772400" cy="827742"/>
          </a:xfrm>
        </p:spPr>
        <p:txBody>
          <a:bodyPr/>
          <a:lstStyle/>
          <a:p>
            <a:r>
              <a:rPr lang="en-US" dirty="0" err="1"/>
              <a:t>DarkFunction</a:t>
            </a:r>
            <a:r>
              <a:rPr lang="en-US" dirty="0"/>
              <a:t> Editor Test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1123950"/>
            <a:ext cx="3657600" cy="358140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1. Open </a:t>
            </a:r>
            <a:r>
              <a:rPr lang="en-US" dirty="0" err="1"/>
              <a:t>df</a:t>
            </a:r>
            <a:r>
              <a:rPr lang="en-US" dirty="0"/>
              <a:t> editor</a:t>
            </a:r>
          </a:p>
          <a:p>
            <a:r>
              <a:rPr lang="en-US" dirty="0"/>
              <a:t>2. Find File -&gt; Find New -&gt; Find Animation set</a:t>
            </a:r>
          </a:p>
          <a:p>
            <a:r>
              <a:rPr lang="en-US" dirty="0"/>
              <a:t>3. Navigate to </a:t>
            </a:r>
            <a:r>
              <a:rPr lang="en-US" dirty="0" err="1"/>
              <a:t>github</a:t>
            </a:r>
            <a:r>
              <a:rPr lang="en-US" dirty="0"/>
              <a:t> -&gt; dark function editor -&gt; </a:t>
            </a:r>
          </a:p>
          <a:p>
            <a:r>
              <a:rPr lang="en-US" dirty="0"/>
              <a:t> Testing Resources -&gt; </a:t>
            </a:r>
            <a:r>
              <a:rPr lang="en-US" dirty="0" err="1"/>
              <a:t>StarWarsImages</a:t>
            </a:r>
            <a:r>
              <a:rPr lang="en-US" dirty="0"/>
              <a:t> -&gt; </a:t>
            </a:r>
            <a:r>
              <a:rPr lang="en-US" dirty="0" err="1"/>
              <a:t>SWAII.sprites</a:t>
            </a:r>
            <a:endParaRPr lang="en-US" dirty="0"/>
          </a:p>
          <a:p>
            <a:r>
              <a:rPr lang="en-US" dirty="0"/>
              <a:t>4. Open</a:t>
            </a:r>
          </a:p>
          <a:p>
            <a:r>
              <a:rPr lang="en-US" dirty="0"/>
              <a:t>5. Add animation</a:t>
            </a:r>
          </a:p>
          <a:p>
            <a:r>
              <a:rPr lang="en-US" dirty="0"/>
              <a:t>6. Add animation (1)</a:t>
            </a:r>
          </a:p>
          <a:p>
            <a:r>
              <a:rPr lang="en-US" dirty="0"/>
              <a:t>7. Add animation  (2)</a:t>
            </a:r>
          </a:p>
          <a:p>
            <a:r>
              <a:rPr lang="en-US" dirty="0"/>
              <a:t>8. Rename animation 1 -&gt; animation a</a:t>
            </a:r>
          </a:p>
          <a:p>
            <a:r>
              <a:rPr lang="en-US" dirty="0"/>
              <a:t>9. add animation</a:t>
            </a:r>
          </a:p>
          <a:p>
            <a:r>
              <a:rPr lang="en-US" dirty="0"/>
              <a:t>10 . find animation 3 confirm exists. </a:t>
            </a:r>
          </a:p>
        </p:txBody>
      </p:sp>
      <p:pic>
        <p:nvPicPr>
          <p:cNvPr id="4" name="Picture 3" descr="IMG_038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6" t="4233" r="22928" b="30982"/>
          <a:stretch/>
        </p:blipFill>
        <p:spPr>
          <a:xfrm>
            <a:off x="5743350" y="1581150"/>
            <a:ext cx="3248250" cy="24384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018791" y="2110085"/>
            <a:ext cx="1106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083454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DarkFunction</a:t>
            </a:r>
            <a:r>
              <a:rPr lang="en-US" dirty="0"/>
              <a:t> Editor Seams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69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143500"/>
          </a:xfrm>
        </p:spPr>
        <p:txBody>
          <a:bodyPr anchor="t">
            <a:noAutofit/>
          </a:bodyPr>
          <a:lstStyle/>
          <a:p>
            <a:pPr algn="r"/>
            <a:r>
              <a:rPr lang="en-US" sz="8000" dirty="0"/>
              <a:t>Functional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91000" y="1504950"/>
            <a:ext cx="2362200" cy="2923309"/>
          </a:xfrm>
          <a:prstGeom prst="roundRect">
            <a:avLst/>
          </a:prstGeom>
          <a:solidFill>
            <a:srgbClr val="008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Deterministic</a:t>
            </a:r>
          </a:p>
          <a:p>
            <a:pPr algn="ctr"/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86000" y="1885952"/>
            <a:ext cx="1905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133600" y="1276350"/>
            <a:ext cx="1899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All inputs in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286000" y="4095750"/>
            <a:ext cx="1905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81200" y="4171950"/>
            <a:ext cx="2193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All results out</a:t>
            </a:r>
          </a:p>
        </p:txBody>
      </p:sp>
    </p:spTree>
    <p:extLst>
      <p:ext uri="{BB962C8B-B14F-4D97-AF65-F5344CB8AC3E}">
        <p14:creationId xmlns:p14="http://schemas.microsoft.com/office/powerpoint/2010/main" val="1618464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143500"/>
          </a:xfrm>
        </p:spPr>
        <p:txBody>
          <a:bodyPr anchor="t">
            <a:noAutofit/>
          </a:bodyPr>
          <a:lstStyle/>
          <a:p>
            <a:pPr algn="r"/>
            <a:r>
              <a:rPr lang="en-US" sz="8000" dirty="0">
                <a:solidFill>
                  <a:schemeClr val="accent1"/>
                </a:solidFill>
              </a:rPr>
              <a:t>NON-</a:t>
            </a:r>
            <a:r>
              <a:rPr lang="en-US" sz="8000" dirty="0"/>
              <a:t>Functional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05000" y="1504950"/>
            <a:ext cx="6858000" cy="2923309"/>
          </a:xfrm>
          <a:prstGeom prst="roundRect">
            <a:avLst/>
          </a:prstGeom>
          <a:solidFill>
            <a:srgbClr val="981415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85800" y="1885950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905000" y="1657350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lt1"/>
                </a:solidFill>
              </a:rPr>
              <a:t>Get inputs as needed (global state, file, database…)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5000" y="2749094"/>
            <a:ext cx="62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lt1"/>
                </a:solidFill>
              </a:rPr>
              <a:t>Result vary (dates, random, environment)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5000" y="340995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lt1"/>
                </a:solidFill>
              </a:rPr>
              <a:t>Store results (global, disk, database, transient) </a:t>
            </a:r>
          </a:p>
        </p:txBody>
      </p:sp>
    </p:spTree>
    <p:extLst>
      <p:ext uri="{BB962C8B-B14F-4D97-AF65-F5344CB8AC3E}">
        <p14:creationId xmlns:p14="http://schemas.microsoft.com/office/powerpoint/2010/main" val="3305167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iped Right Arrow 9"/>
          <p:cNvSpPr/>
          <p:nvPr/>
        </p:nvSpPr>
        <p:spPr>
          <a:xfrm rot="5400000">
            <a:off x="5334000" y="1809750"/>
            <a:ext cx="1219200" cy="1066800"/>
          </a:xfrm>
          <a:prstGeom prst="stripedRightArrow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76400" y="1352550"/>
            <a:ext cx="4572000" cy="17543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public</a:t>
            </a:r>
            <a:r>
              <a:rPr lang="en-US" dirty="0"/>
              <a:t> double calculate</a:t>
            </a:r>
            <a:r>
              <a:rPr lang="en-US" b="1" dirty="0"/>
              <a:t>(</a:t>
            </a:r>
            <a:r>
              <a:rPr lang="en-US" dirty="0"/>
              <a:t>double amount</a:t>
            </a:r>
            <a:r>
              <a:rPr lang="en-US" b="1" dirty="0"/>
              <a:t>)</a:t>
            </a:r>
            <a:endParaRPr lang="en-US" dirty="0"/>
          </a:p>
          <a:p>
            <a:r>
              <a:rPr lang="en-US" b="1" dirty="0"/>
              <a:t>{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step1 </a:t>
            </a:r>
            <a:r>
              <a:rPr lang="en-US" b="1" dirty="0"/>
              <a:t>=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dirty="0" err="1"/>
              <a:t>int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dirty="0"/>
              <a:t>amount </a:t>
            </a:r>
            <a:r>
              <a:rPr lang="en-US" b="1" dirty="0"/>
              <a:t>*</a:t>
            </a:r>
            <a:r>
              <a:rPr lang="en-US" dirty="0"/>
              <a:t> 2</a:t>
            </a:r>
            <a:r>
              <a:rPr lang="en-US" b="1" dirty="0"/>
              <a:t>);</a:t>
            </a:r>
            <a:endParaRPr lang="en-US" dirty="0"/>
          </a:p>
          <a:p>
            <a:r>
              <a:rPr lang="nb-NO" dirty="0"/>
              <a:t>	double step2 </a:t>
            </a:r>
            <a:r>
              <a:rPr lang="nb-NO" b="1" dirty="0"/>
              <a:t>=</a:t>
            </a:r>
            <a:r>
              <a:rPr lang="nb-NO" dirty="0"/>
              <a:t> step1 </a:t>
            </a:r>
            <a:r>
              <a:rPr lang="nb-NO" b="1" dirty="0"/>
              <a:t>*</a:t>
            </a:r>
            <a:r>
              <a:rPr lang="nb-NO" dirty="0"/>
              <a:t> 1.5</a:t>
            </a:r>
            <a:r>
              <a:rPr lang="nb-NO" b="1" dirty="0"/>
              <a:t>;</a:t>
            </a:r>
            <a:endParaRPr lang="nb-NO" dirty="0"/>
          </a:p>
          <a:p>
            <a:r>
              <a:rPr lang="nb-NO" dirty="0"/>
              <a:t>	</a:t>
            </a:r>
            <a:r>
              <a:rPr lang="nb-NO" b="1" dirty="0" err="1"/>
              <a:t>return</a:t>
            </a:r>
            <a:r>
              <a:rPr lang="nb-NO" dirty="0"/>
              <a:t> step2</a:t>
            </a:r>
            <a:r>
              <a:rPr lang="nb-NO" b="1" dirty="0"/>
              <a:t>;</a:t>
            </a:r>
            <a:endParaRPr lang="nb-NO" dirty="0"/>
          </a:p>
          <a:p>
            <a:r>
              <a:rPr lang="nb-NO" b="1" dirty="0"/>
              <a:t>}</a:t>
            </a:r>
            <a:endParaRPr lang="nb-NO" dirty="0"/>
          </a:p>
        </p:txBody>
      </p:sp>
      <p:sp>
        <p:nvSpPr>
          <p:cNvPr id="2" name="Right Arrow 1"/>
          <p:cNvSpPr/>
          <p:nvPr/>
        </p:nvSpPr>
        <p:spPr>
          <a:xfrm rot="9898140">
            <a:off x="4749038" y="1000369"/>
            <a:ext cx="14478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9720438">
            <a:off x="2203313" y="3072742"/>
            <a:ext cx="14478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0599" y="3562352"/>
            <a:ext cx="2193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All results 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8402" y="590550"/>
            <a:ext cx="1899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All inputs in</a:t>
            </a:r>
          </a:p>
        </p:txBody>
      </p:sp>
      <p:sp>
        <p:nvSpPr>
          <p:cNvPr id="9" name="Rectangle 8"/>
          <p:cNvSpPr/>
          <p:nvPr/>
        </p:nvSpPr>
        <p:spPr>
          <a:xfrm>
            <a:off x="6439010" y="1885950"/>
            <a:ext cx="21409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Deterministic</a:t>
            </a:r>
          </a:p>
        </p:txBody>
      </p:sp>
    </p:spTree>
    <p:extLst>
      <p:ext uri="{BB962C8B-B14F-4D97-AF65-F5344CB8AC3E}">
        <p14:creationId xmlns:p14="http://schemas.microsoft.com/office/powerpoint/2010/main" val="133631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6" grpId="0" animBg="1"/>
      <p:bldP spid="7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135255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Advance</a:t>
            </a:r>
            <a:r>
              <a:rPr lang="en-US" b="1" dirty="0"/>
              <a:t>()</a:t>
            </a:r>
            <a:endParaRPr lang="en-US" dirty="0"/>
          </a:p>
          <a:p>
            <a:r>
              <a:rPr lang="en-US" b="1" dirty="0"/>
              <a:t>{</a:t>
            </a:r>
            <a:endParaRPr lang="en-US" dirty="0"/>
          </a:p>
          <a:p>
            <a:r>
              <a:rPr lang="en-US" dirty="0"/>
              <a:t>	return </a:t>
            </a:r>
            <a:r>
              <a:rPr lang="x-none" dirty="0"/>
              <a:t>steps++</a:t>
            </a:r>
            <a:r>
              <a:rPr lang="nb-NO" b="1" dirty="0"/>
              <a:t>;</a:t>
            </a:r>
            <a:endParaRPr lang="nb-NO" dirty="0"/>
          </a:p>
          <a:p>
            <a:r>
              <a:rPr lang="nb-NO" b="1" dirty="0"/>
              <a:t>}</a:t>
            </a:r>
            <a:endParaRPr lang="nb-NO" dirty="0"/>
          </a:p>
        </p:txBody>
      </p:sp>
      <p:sp>
        <p:nvSpPr>
          <p:cNvPr id="2" name="Right Arrow 1"/>
          <p:cNvSpPr/>
          <p:nvPr/>
        </p:nvSpPr>
        <p:spPr>
          <a:xfrm rot="9898140">
            <a:off x="4749038" y="1000369"/>
            <a:ext cx="14478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48402" y="590550"/>
            <a:ext cx="2066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All inputs in?</a:t>
            </a:r>
          </a:p>
        </p:txBody>
      </p:sp>
    </p:spTree>
    <p:extLst>
      <p:ext uri="{BB962C8B-B14F-4D97-AF65-F5344CB8AC3E}">
        <p14:creationId xmlns:p14="http://schemas.microsoft.com/office/powerpoint/2010/main" val="302713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iped Right Arrow 9"/>
          <p:cNvSpPr/>
          <p:nvPr/>
        </p:nvSpPr>
        <p:spPr>
          <a:xfrm rot="5400000">
            <a:off x="5334000" y="1809750"/>
            <a:ext cx="1219200" cy="1066800"/>
          </a:xfrm>
          <a:prstGeom prst="stripedRightArrow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/>
          <p:cNvSpPr/>
          <p:nvPr/>
        </p:nvSpPr>
        <p:spPr>
          <a:xfrm rot="9898140">
            <a:off x="4749038" y="1000369"/>
            <a:ext cx="14478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48402" y="590550"/>
            <a:ext cx="2066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All inputs in?</a:t>
            </a:r>
          </a:p>
        </p:txBody>
      </p:sp>
      <p:sp>
        <p:nvSpPr>
          <p:cNvPr id="9" name="Rectangle 8"/>
          <p:cNvSpPr/>
          <p:nvPr/>
        </p:nvSpPr>
        <p:spPr>
          <a:xfrm>
            <a:off x="6355817" y="1885950"/>
            <a:ext cx="2307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Deterministic?</a:t>
            </a:r>
          </a:p>
        </p:txBody>
      </p:sp>
      <p:sp>
        <p:nvSpPr>
          <p:cNvPr id="3" name="Rectangle 2"/>
          <p:cNvSpPr/>
          <p:nvPr/>
        </p:nvSpPr>
        <p:spPr>
          <a:xfrm>
            <a:off x="990600" y="1504950"/>
            <a:ext cx="4572000" cy="17543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public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age</a:t>
            </a:r>
            <a:r>
              <a:rPr lang="en-US" b="1" dirty="0"/>
              <a:t>(</a:t>
            </a:r>
            <a:r>
              <a:rPr lang="en-US" dirty="0" err="1"/>
              <a:t>DateTime</a:t>
            </a:r>
            <a:r>
              <a:rPr lang="en-US" dirty="0"/>
              <a:t> </a:t>
            </a:r>
            <a:r>
              <a:rPr lang="en-US" dirty="0" err="1"/>
              <a:t>birthDate</a:t>
            </a:r>
            <a:r>
              <a:rPr lang="en-US" b="1" dirty="0"/>
              <a:t>)</a:t>
            </a:r>
            <a:endParaRPr lang="en-US" dirty="0"/>
          </a:p>
          <a:p>
            <a:r>
              <a:rPr lang="en-US" b="1" dirty="0"/>
              <a:t>{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timeSpan</a:t>
            </a:r>
            <a:r>
              <a:rPr lang="en-US" dirty="0"/>
              <a:t> </a:t>
            </a:r>
            <a:r>
              <a:rPr lang="en-US" b="1" dirty="0"/>
              <a:t>=</a:t>
            </a:r>
            <a:r>
              <a:rPr lang="en-US" dirty="0"/>
              <a:t> </a:t>
            </a:r>
            <a:r>
              <a:rPr lang="en-US" dirty="0" err="1"/>
              <a:t>DateTime</a:t>
            </a:r>
            <a:r>
              <a:rPr lang="en-US" b="1" dirty="0" err="1"/>
              <a:t>.</a:t>
            </a:r>
            <a:r>
              <a:rPr lang="en-US" dirty="0" err="1"/>
              <a:t>Now</a:t>
            </a:r>
            <a:r>
              <a:rPr lang="en-US" dirty="0"/>
              <a:t> </a:t>
            </a:r>
            <a:r>
              <a:rPr lang="en-US" b="1" dirty="0"/>
              <a:t>-</a:t>
            </a:r>
            <a:r>
              <a:rPr lang="en-US" dirty="0"/>
              <a:t> </a:t>
            </a:r>
            <a:r>
              <a:rPr lang="en-US" dirty="0" err="1"/>
              <a:t>birthDate</a:t>
            </a:r>
            <a:r>
              <a:rPr lang="en-US" b="1" dirty="0"/>
              <a:t>;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var</a:t>
            </a:r>
            <a:r>
              <a:rPr lang="en-US" dirty="0"/>
              <a:t> age </a:t>
            </a:r>
            <a:r>
              <a:rPr lang="en-US" b="1" dirty="0"/>
              <a:t>=</a:t>
            </a:r>
            <a:r>
              <a:rPr lang="en-US" dirty="0"/>
              <a:t> </a:t>
            </a:r>
            <a:r>
              <a:rPr lang="en-US" dirty="0" err="1"/>
              <a:t>DateTime</a:t>
            </a:r>
            <a:r>
              <a:rPr lang="en-US" b="1" dirty="0" err="1"/>
              <a:t>.</a:t>
            </a:r>
            <a:r>
              <a:rPr lang="en-US" dirty="0" err="1"/>
              <a:t>MinValue</a:t>
            </a:r>
            <a:r>
              <a:rPr lang="en-US" dirty="0"/>
              <a:t> </a:t>
            </a:r>
            <a:r>
              <a:rPr lang="en-US" b="1" dirty="0"/>
              <a:t>+</a:t>
            </a:r>
            <a:r>
              <a:rPr lang="en-US" dirty="0"/>
              <a:t> </a:t>
            </a:r>
            <a:r>
              <a:rPr lang="en-US" dirty="0" err="1"/>
              <a:t>timeSpan</a:t>
            </a:r>
            <a:r>
              <a:rPr lang="en-US" b="1" dirty="0"/>
              <a:t>;</a:t>
            </a:r>
            <a:endParaRPr lang="en-US" dirty="0"/>
          </a:p>
          <a:p>
            <a:r>
              <a:rPr lang="en-US" dirty="0"/>
              <a:t>	</a:t>
            </a:r>
            <a:r>
              <a:rPr lang="en-US" b="1" dirty="0"/>
              <a:t>return</a:t>
            </a:r>
            <a:r>
              <a:rPr lang="en-US" dirty="0"/>
              <a:t> age</a:t>
            </a:r>
            <a:r>
              <a:rPr lang="en-US" b="1" dirty="0"/>
              <a:t>.</a:t>
            </a:r>
            <a:r>
              <a:rPr lang="en-US" dirty="0"/>
              <a:t>Year</a:t>
            </a:r>
            <a:r>
              <a:rPr lang="en-US" b="1" dirty="0"/>
              <a:t>-</a:t>
            </a:r>
            <a:r>
              <a:rPr lang="en-US" dirty="0"/>
              <a:t>1</a:t>
            </a:r>
            <a:r>
              <a:rPr lang="en-US" b="1" dirty="0"/>
              <a:t>;</a:t>
            </a:r>
            <a:endParaRPr lang="en-US" dirty="0"/>
          </a:p>
          <a:p>
            <a:r>
              <a:rPr lang="en-US" b="1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41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1352550"/>
            <a:ext cx="5257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public</a:t>
            </a:r>
            <a:r>
              <a:rPr lang="en-US" dirty="0"/>
              <a:t> void </a:t>
            </a:r>
            <a:r>
              <a:rPr lang="en-US" dirty="0" err="1"/>
              <a:t>saveFile</a:t>
            </a:r>
            <a:r>
              <a:rPr lang="en-US" b="1" dirty="0"/>
              <a:t>(</a:t>
            </a:r>
            <a:r>
              <a:rPr lang="en-US" dirty="0"/>
              <a:t>Person info</a:t>
            </a:r>
            <a:r>
              <a:rPr lang="en-US" b="1" dirty="0"/>
              <a:t>,</a:t>
            </a:r>
            <a:r>
              <a:rPr lang="en-US" dirty="0"/>
              <a:t> string </a:t>
            </a:r>
            <a:r>
              <a:rPr lang="en-US" dirty="0" err="1"/>
              <a:t>fileName</a:t>
            </a:r>
            <a:r>
              <a:rPr lang="en-US" b="1" dirty="0"/>
              <a:t>)</a:t>
            </a:r>
            <a:endParaRPr lang="en-US" dirty="0"/>
          </a:p>
          <a:p>
            <a:r>
              <a:rPr lang="en-US" b="1" dirty="0"/>
              <a:t>{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File</a:t>
            </a:r>
            <a:r>
              <a:rPr lang="en-US" b="1" dirty="0" err="1"/>
              <a:t>.</a:t>
            </a:r>
            <a:r>
              <a:rPr lang="en-US" dirty="0" err="1"/>
              <a:t>WriteAllText</a:t>
            </a:r>
            <a:r>
              <a:rPr lang="en-US" b="1" dirty="0"/>
              <a:t>(</a:t>
            </a:r>
            <a:r>
              <a:rPr lang="en-US" dirty="0" err="1"/>
              <a:t>fileName</a:t>
            </a:r>
            <a:r>
              <a:rPr lang="en-US" b="1" dirty="0"/>
              <a:t>,</a:t>
            </a:r>
            <a:r>
              <a:rPr lang="en-US" dirty="0"/>
              <a:t> </a:t>
            </a:r>
            <a:r>
              <a:rPr lang="en-US" dirty="0" err="1"/>
              <a:t>info</a:t>
            </a:r>
            <a:r>
              <a:rPr lang="en-US" b="1" dirty="0" err="1"/>
              <a:t>.</a:t>
            </a:r>
            <a:r>
              <a:rPr lang="en-US" dirty="0" err="1"/>
              <a:t>ToString</a:t>
            </a:r>
            <a:r>
              <a:rPr lang="en-US" b="1" dirty="0"/>
              <a:t>());</a:t>
            </a:r>
            <a:endParaRPr lang="en-US" dirty="0"/>
          </a:p>
          <a:p>
            <a:r>
              <a:rPr lang="en-US" b="1" dirty="0"/>
              <a:t>}</a:t>
            </a:r>
            <a:endParaRPr lang="nb-NO" dirty="0"/>
          </a:p>
        </p:txBody>
      </p:sp>
      <p:sp>
        <p:nvSpPr>
          <p:cNvPr id="6" name="Right Arrow 5"/>
          <p:cNvSpPr/>
          <p:nvPr/>
        </p:nvSpPr>
        <p:spPr>
          <a:xfrm rot="9335822">
            <a:off x="2681034" y="872612"/>
            <a:ext cx="14478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91000" y="438150"/>
            <a:ext cx="2360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All results out?</a:t>
            </a:r>
          </a:p>
        </p:txBody>
      </p:sp>
    </p:spTree>
    <p:extLst>
      <p:ext uri="{BB962C8B-B14F-4D97-AF65-F5344CB8AC3E}">
        <p14:creationId xmlns:p14="http://schemas.microsoft.com/office/powerpoint/2010/main" val="186834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7150"/>
            <a:ext cx="7772400" cy="1022350"/>
          </a:xfrm>
        </p:spPr>
        <p:txBody>
          <a:bodyPr>
            <a:normAutofit fontScale="90000"/>
          </a:bodyPr>
          <a:lstStyle/>
          <a:p>
            <a:r>
              <a:rPr lang="en-US" dirty="0"/>
              <a:t>Why functional is easier for tests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2200" y="971550"/>
            <a:ext cx="4495800" cy="3657600"/>
          </a:xfrm>
          <a:prstGeom prst="rect">
            <a:avLst/>
          </a:prstGeom>
          <a:solidFill>
            <a:srgbClr val="72BC5C"/>
          </a:solidFill>
          <a:ln w="76200" cmpd="sng"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Unit Test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3200400" y="2266950"/>
            <a:ext cx="2895600" cy="1600200"/>
          </a:xfrm>
          <a:prstGeom prst="rect">
            <a:avLst/>
          </a:prstGeom>
          <a:solidFill>
            <a:srgbClr val="72BC5C"/>
          </a:solidFill>
          <a:ln w="76200" cmpd="sng"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Production Code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Do</a:t>
            </a:r>
          </a:p>
          <a:p>
            <a:pPr algn="ctr"/>
            <a:r>
              <a:rPr lang="en-US" sz="2000" b="1" dirty="0"/>
              <a:t>Verify</a:t>
            </a:r>
          </a:p>
        </p:txBody>
      </p:sp>
    </p:spTree>
    <p:extLst>
      <p:ext uri="{BB962C8B-B14F-4D97-AF65-F5344CB8AC3E}">
        <p14:creationId xmlns:p14="http://schemas.microsoft.com/office/powerpoint/2010/main" val="1807425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7150"/>
            <a:ext cx="7772400" cy="1022350"/>
          </a:xfrm>
        </p:spPr>
        <p:txBody>
          <a:bodyPr>
            <a:normAutofit fontScale="90000"/>
          </a:bodyPr>
          <a:lstStyle/>
          <a:p>
            <a:r>
              <a:rPr lang="en-US" dirty="0"/>
              <a:t>Why functional is easier for tests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2200" y="971550"/>
            <a:ext cx="4495800" cy="3657600"/>
          </a:xfrm>
          <a:prstGeom prst="rect">
            <a:avLst/>
          </a:prstGeom>
          <a:solidFill>
            <a:srgbClr val="72BC5C"/>
          </a:solidFill>
          <a:ln w="76200" cmpd="sng"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Unit Test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3200400" y="2266950"/>
            <a:ext cx="2895600" cy="1600200"/>
          </a:xfrm>
          <a:prstGeom prst="rect">
            <a:avLst/>
          </a:prstGeom>
          <a:solidFill>
            <a:srgbClr val="9A312C"/>
          </a:solidFill>
          <a:ln w="76200" cmpd="sng"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Production Code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Do</a:t>
            </a:r>
          </a:p>
          <a:p>
            <a:pPr algn="ctr"/>
            <a:r>
              <a:rPr lang="en-US" sz="2000" b="1" dirty="0"/>
              <a:t>Verify</a:t>
            </a:r>
          </a:p>
        </p:txBody>
      </p:sp>
      <p:sp>
        <p:nvSpPr>
          <p:cNvPr id="3" name="Oval 2"/>
          <p:cNvSpPr/>
          <p:nvPr/>
        </p:nvSpPr>
        <p:spPr>
          <a:xfrm>
            <a:off x="2667000" y="1428750"/>
            <a:ext cx="3886200" cy="2971800"/>
          </a:xfrm>
          <a:prstGeom prst="ellipse">
            <a:avLst/>
          </a:prstGeom>
          <a:solidFill>
            <a:srgbClr val="72BC5C">
              <a:alpha val="76000"/>
            </a:srgbClr>
          </a:solidFill>
          <a:ln w="76200" cmpd="sng"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/>
              <a:t>Functional Harness</a:t>
            </a:r>
          </a:p>
        </p:txBody>
      </p:sp>
    </p:spTree>
    <p:extLst>
      <p:ext uri="{BB962C8B-B14F-4D97-AF65-F5344CB8AC3E}">
        <p14:creationId xmlns:p14="http://schemas.microsoft.com/office/powerpoint/2010/main" val="96884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340995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Seams</a:t>
            </a:r>
          </a:p>
        </p:txBody>
      </p:sp>
      <p:pic>
        <p:nvPicPr>
          <p:cNvPr id="3" name="Picture 2" descr="seam-on-denim-blue-jeans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514350"/>
            <a:ext cx="39624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62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2190750"/>
            <a:ext cx="8763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public</a:t>
            </a:r>
            <a:r>
              <a:rPr lang="en-US" sz="4400" dirty="0">
                <a:solidFill>
                  <a:schemeClr val="accent2"/>
                </a:solidFill>
              </a:rPr>
              <a:t> </a:t>
            </a:r>
            <a:r>
              <a:rPr lang="en-US" sz="4400" b="1" dirty="0">
                <a:solidFill>
                  <a:schemeClr val="accent2"/>
                </a:solidFill>
              </a:rPr>
              <a:t>static</a:t>
            </a:r>
            <a:r>
              <a:rPr lang="en-US" sz="4400" dirty="0">
                <a:solidFill>
                  <a:schemeClr val="accent2"/>
                </a:solidFill>
              </a:rPr>
              <a:t> </a:t>
            </a:r>
            <a:r>
              <a:rPr lang="en-US" sz="4400" dirty="0">
                <a:solidFill>
                  <a:srgbClr val="AB05B6"/>
                </a:solidFill>
              </a:rPr>
              <a:t>Output </a:t>
            </a:r>
            <a:r>
              <a:rPr lang="en-US" sz="4400" dirty="0"/>
              <a:t>function</a:t>
            </a:r>
            <a:r>
              <a:rPr lang="en-US" sz="4400" b="1" dirty="0">
                <a:solidFill>
                  <a:schemeClr val="bg2">
                    <a:lumMod val="85000"/>
                    <a:lumOff val="15000"/>
                  </a:schemeClr>
                </a:solidFill>
              </a:rPr>
              <a:t>(</a:t>
            </a:r>
            <a:r>
              <a:rPr lang="en-US" sz="4400" dirty="0">
                <a:solidFill>
                  <a:srgbClr val="AB05B6"/>
                </a:solidFill>
              </a:rPr>
              <a:t>inputs</a:t>
            </a:r>
            <a:r>
              <a:rPr lang="en-US" sz="4400" b="1" dirty="0">
                <a:solidFill>
                  <a:srgbClr val="262626"/>
                </a:solidFill>
              </a:rPr>
              <a:t>)</a:t>
            </a:r>
            <a:endParaRPr lang="en-US" sz="44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149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09550"/>
            <a:ext cx="7772400" cy="1022350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7"/>
          <p:cNvSpPr txBox="1">
            <a:spLocks/>
          </p:cNvSpPr>
          <p:nvPr/>
        </p:nvSpPr>
        <p:spPr>
          <a:xfrm>
            <a:off x="0" y="1200151"/>
            <a:ext cx="9144000" cy="3886199"/>
          </a:xfrm>
          <a:prstGeom prst="rect">
            <a:avLst/>
          </a:prstGeom>
        </p:spPr>
        <p:txBody>
          <a:bodyPr numCol="1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Determine functional parts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Separate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Extract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Compare against intention</a:t>
            </a:r>
          </a:p>
        </p:txBody>
      </p:sp>
    </p:spTree>
    <p:extLst>
      <p:ext uri="{BB962C8B-B14F-4D97-AF65-F5344CB8AC3E}">
        <p14:creationId xmlns:p14="http://schemas.microsoft.com/office/powerpoint/2010/main" val="4289742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7772400" cy="1022350"/>
          </a:xfrm>
        </p:spPr>
        <p:txBody>
          <a:bodyPr/>
          <a:lstStyle/>
          <a:p>
            <a:r>
              <a:rPr lang="en-US" dirty="0"/>
              <a:t>Separating functional Pieces</a:t>
            </a:r>
          </a:p>
        </p:txBody>
      </p:sp>
      <p:sp>
        <p:nvSpPr>
          <p:cNvPr id="5" name="Curved Down Arrow 4"/>
          <p:cNvSpPr/>
          <p:nvPr/>
        </p:nvSpPr>
        <p:spPr>
          <a:xfrm rot="16200000">
            <a:off x="419100" y="2305050"/>
            <a:ext cx="2438400" cy="990600"/>
          </a:xfrm>
          <a:prstGeom prst="curved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C221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0" y="1962150"/>
            <a:ext cx="2895600" cy="609600"/>
          </a:xfrm>
          <a:prstGeom prst="rect">
            <a:avLst/>
          </a:prstGeom>
          <a:solidFill>
            <a:srgbClr val="9A312C"/>
          </a:solidFill>
          <a:ln w="76200" cmpd="sng"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Non-Functional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0" y="2952750"/>
            <a:ext cx="2895600" cy="609600"/>
          </a:xfrm>
          <a:prstGeom prst="rect">
            <a:avLst/>
          </a:prstGeom>
          <a:solidFill>
            <a:srgbClr val="72BC5C"/>
          </a:solidFill>
          <a:ln w="76200" cmpd="sng"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Functional</a:t>
            </a:r>
          </a:p>
        </p:txBody>
      </p:sp>
      <p:sp>
        <p:nvSpPr>
          <p:cNvPr id="9" name="Rectangle 8"/>
          <p:cNvSpPr/>
          <p:nvPr/>
        </p:nvSpPr>
        <p:spPr>
          <a:xfrm>
            <a:off x="2057400" y="971550"/>
            <a:ext cx="76495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List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44889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7772400" cy="1022350"/>
          </a:xfrm>
        </p:spPr>
        <p:txBody>
          <a:bodyPr/>
          <a:lstStyle/>
          <a:p>
            <a:r>
              <a:rPr lang="en-US" dirty="0"/>
              <a:t>Separating functional Pieces</a:t>
            </a:r>
          </a:p>
        </p:txBody>
      </p:sp>
      <p:sp>
        <p:nvSpPr>
          <p:cNvPr id="5" name="Curved Down Arrow 4"/>
          <p:cNvSpPr/>
          <p:nvPr/>
        </p:nvSpPr>
        <p:spPr>
          <a:xfrm rot="16200000">
            <a:off x="952500" y="1771650"/>
            <a:ext cx="1295400" cy="914400"/>
          </a:xfrm>
          <a:prstGeom prst="curved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C221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0" y="1962150"/>
            <a:ext cx="2895600" cy="609600"/>
          </a:xfrm>
          <a:prstGeom prst="rect">
            <a:avLst/>
          </a:prstGeom>
          <a:solidFill>
            <a:srgbClr val="9A312C"/>
          </a:solidFill>
          <a:ln w="76200" cmpd="sng"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Non-Functional</a:t>
            </a:r>
          </a:p>
        </p:txBody>
      </p:sp>
      <p:sp>
        <p:nvSpPr>
          <p:cNvPr id="8" name="Rectangle 7"/>
          <p:cNvSpPr/>
          <p:nvPr/>
        </p:nvSpPr>
        <p:spPr>
          <a:xfrm>
            <a:off x="2209800" y="3790950"/>
            <a:ext cx="2895600" cy="609600"/>
          </a:xfrm>
          <a:prstGeom prst="rect">
            <a:avLst/>
          </a:prstGeom>
          <a:solidFill>
            <a:srgbClr val="72BC5C"/>
          </a:solidFill>
          <a:ln w="76200" cmpd="sng"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Functional</a:t>
            </a:r>
          </a:p>
        </p:txBody>
      </p:sp>
      <p:sp>
        <p:nvSpPr>
          <p:cNvPr id="6" name="Curved Down Arrow 5"/>
          <p:cNvSpPr/>
          <p:nvPr/>
        </p:nvSpPr>
        <p:spPr>
          <a:xfrm rot="16200000">
            <a:off x="1028700" y="3600450"/>
            <a:ext cx="1295400" cy="914400"/>
          </a:xfrm>
          <a:prstGeom prst="curved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C2214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57400" y="971550"/>
            <a:ext cx="76495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List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2133600" y="2952750"/>
            <a:ext cx="97294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List2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73916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9"/>
          <p:cNvSpPr>
            <a:spLocks/>
          </p:cNvSpPr>
          <p:nvPr/>
        </p:nvSpPr>
        <p:spPr bwMode="auto">
          <a:xfrm>
            <a:off x="5416153" y="992683"/>
            <a:ext cx="1741289" cy="2745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3400" y="340995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Peel</a:t>
            </a: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960364" y="1019472"/>
            <a:ext cx="1741289" cy="15805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2000" tIns="45718" rIns="72000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2138958" y="1287363"/>
            <a:ext cx="1116211" cy="93762"/>
          </a:xfrm>
          <a:prstGeom prst="rect">
            <a:avLst/>
          </a:prstGeom>
          <a:solidFill>
            <a:srgbClr val="D90B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Rectangle 3"/>
          <p:cNvSpPr>
            <a:spLocks/>
          </p:cNvSpPr>
          <p:nvPr/>
        </p:nvSpPr>
        <p:spPr bwMode="auto">
          <a:xfrm>
            <a:off x="2138958" y="1515070"/>
            <a:ext cx="1116211" cy="93762"/>
          </a:xfrm>
          <a:prstGeom prst="rect">
            <a:avLst/>
          </a:prstGeom>
          <a:solidFill>
            <a:srgbClr val="66B132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4"/>
          <p:cNvSpPr>
            <a:spLocks/>
          </p:cNvSpPr>
          <p:nvPr/>
        </p:nvSpPr>
        <p:spPr bwMode="auto">
          <a:xfrm>
            <a:off x="2335411" y="1742777"/>
            <a:ext cx="1116211" cy="93762"/>
          </a:xfrm>
          <a:prstGeom prst="rect">
            <a:avLst/>
          </a:prstGeom>
          <a:solidFill>
            <a:srgbClr val="66B132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2335411" y="1916906"/>
            <a:ext cx="1116211" cy="93762"/>
          </a:xfrm>
          <a:prstGeom prst="rect">
            <a:avLst/>
          </a:prstGeom>
          <a:solidFill>
            <a:srgbClr val="66B132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6"/>
          <p:cNvSpPr>
            <a:spLocks/>
          </p:cNvSpPr>
          <p:nvPr/>
        </p:nvSpPr>
        <p:spPr bwMode="auto">
          <a:xfrm>
            <a:off x="2138958" y="2285256"/>
            <a:ext cx="1116211" cy="93762"/>
          </a:xfrm>
          <a:prstGeom prst="rect">
            <a:avLst/>
          </a:prstGeom>
          <a:solidFill>
            <a:srgbClr val="66B132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" name="Rectangle 7"/>
          <p:cNvSpPr>
            <a:spLocks/>
          </p:cNvSpPr>
          <p:nvPr/>
        </p:nvSpPr>
        <p:spPr bwMode="auto">
          <a:xfrm>
            <a:off x="2335411" y="2111127"/>
            <a:ext cx="1116211" cy="93762"/>
          </a:xfrm>
          <a:prstGeom prst="rect">
            <a:avLst/>
          </a:prstGeom>
          <a:solidFill>
            <a:srgbClr val="66B132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Rectangle 8"/>
          <p:cNvSpPr>
            <a:spLocks/>
          </p:cNvSpPr>
          <p:nvPr/>
        </p:nvSpPr>
        <p:spPr bwMode="auto">
          <a:xfrm>
            <a:off x="5416153" y="1441400"/>
            <a:ext cx="1741289" cy="11385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2000" tIns="45718" rIns="72000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2" name="Rectangle 9"/>
          <p:cNvSpPr>
            <a:spLocks/>
          </p:cNvSpPr>
          <p:nvPr/>
        </p:nvSpPr>
        <p:spPr bwMode="auto">
          <a:xfrm>
            <a:off x="5594747" y="1582043"/>
            <a:ext cx="1116211" cy="93762"/>
          </a:xfrm>
          <a:prstGeom prst="rect">
            <a:avLst/>
          </a:prstGeom>
          <a:solidFill>
            <a:srgbClr val="66B132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Rectangle 10"/>
          <p:cNvSpPr>
            <a:spLocks/>
          </p:cNvSpPr>
          <p:nvPr/>
        </p:nvSpPr>
        <p:spPr bwMode="auto">
          <a:xfrm>
            <a:off x="5791200" y="1809750"/>
            <a:ext cx="1116211" cy="93762"/>
          </a:xfrm>
          <a:prstGeom prst="rect">
            <a:avLst/>
          </a:prstGeom>
          <a:solidFill>
            <a:srgbClr val="66B132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" name="Rectangle 11"/>
          <p:cNvSpPr>
            <a:spLocks/>
          </p:cNvSpPr>
          <p:nvPr/>
        </p:nvSpPr>
        <p:spPr bwMode="auto">
          <a:xfrm>
            <a:off x="5791200" y="1983879"/>
            <a:ext cx="1116211" cy="93762"/>
          </a:xfrm>
          <a:prstGeom prst="rect">
            <a:avLst/>
          </a:prstGeom>
          <a:solidFill>
            <a:srgbClr val="66B132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Rectangle 12"/>
          <p:cNvSpPr>
            <a:spLocks/>
          </p:cNvSpPr>
          <p:nvPr/>
        </p:nvSpPr>
        <p:spPr bwMode="auto">
          <a:xfrm>
            <a:off x="5594747" y="2352228"/>
            <a:ext cx="1116211" cy="93762"/>
          </a:xfrm>
          <a:prstGeom prst="rect">
            <a:avLst/>
          </a:prstGeom>
          <a:solidFill>
            <a:srgbClr val="66B132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Rectangle 13"/>
          <p:cNvSpPr>
            <a:spLocks/>
          </p:cNvSpPr>
          <p:nvPr/>
        </p:nvSpPr>
        <p:spPr bwMode="auto">
          <a:xfrm>
            <a:off x="5791200" y="2178099"/>
            <a:ext cx="1116211" cy="93762"/>
          </a:xfrm>
          <a:prstGeom prst="rect">
            <a:avLst/>
          </a:prstGeom>
          <a:solidFill>
            <a:srgbClr val="66B132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Rectangle 14"/>
          <p:cNvSpPr>
            <a:spLocks/>
          </p:cNvSpPr>
          <p:nvPr/>
        </p:nvSpPr>
        <p:spPr bwMode="auto">
          <a:xfrm>
            <a:off x="5407223" y="992683"/>
            <a:ext cx="1741289" cy="2745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72000" tIns="45718" rIns="72000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8" name="Rectangle 15"/>
          <p:cNvSpPr>
            <a:spLocks/>
          </p:cNvSpPr>
          <p:nvPr/>
        </p:nvSpPr>
        <p:spPr bwMode="auto">
          <a:xfrm>
            <a:off x="5594747" y="1086445"/>
            <a:ext cx="1116211" cy="93762"/>
          </a:xfrm>
          <a:prstGeom prst="rect">
            <a:avLst/>
          </a:prstGeom>
          <a:solidFill>
            <a:srgbClr val="D90B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rot="10800000" flipH="1">
            <a:off x="6275635" y="1258063"/>
            <a:ext cx="0" cy="185849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AutoShape 17"/>
          <p:cNvSpPr>
            <a:spLocks/>
          </p:cNvSpPr>
          <p:nvPr/>
        </p:nvSpPr>
        <p:spPr bwMode="auto">
          <a:xfrm>
            <a:off x="4112418" y="1461492"/>
            <a:ext cx="892969" cy="669727"/>
          </a:xfrm>
          <a:prstGeom prst="rightArrow">
            <a:avLst>
              <a:gd name="adj1" fmla="val 32000"/>
              <a:gd name="adj2" fmla="val 44000"/>
            </a:avLst>
          </a:prstGeom>
          <a:gradFill>
            <a:gsLst>
              <a:gs pos="0">
                <a:srgbClr val="808080"/>
              </a:gs>
              <a:gs pos="50000">
                <a:srgbClr val="B2B2B2"/>
              </a:gs>
              <a:gs pos="100000">
                <a:schemeClr val="accent5">
                  <a:tint val="95500"/>
                  <a:shade val="100000"/>
                  <a:satMod val="155000"/>
                </a:schemeClr>
              </a:gs>
            </a:gsLst>
            <a:lin ang="16200000" scaled="0"/>
          </a:gra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contourClr>
              <a:schemeClr val="accent5">
                <a:satMod val="300000"/>
              </a:schemeClr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72000" tIns="45718" rIns="72000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" y="4629150"/>
            <a:ext cx="2784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*http://</a:t>
            </a:r>
            <a:r>
              <a:rPr lang="en-US" dirty="0" err="1"/>
              <a:t>lfal.co</a:t>
            </a:r>
            <a:r>
              <a:rPr lang="en-US" dirty="0"/>
              <a:t>/</a:t>
            </a:r>
            <a:r>
              <a:rPr lang="en-US" dirty="0" err="1"/>
              <a:t>PeelAndSlice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99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340995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SLICE</a:t>
            </a: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718667" y="1200150"/>
            <a:ext cx="1741289" cy="13796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2000" tIns="45718" rIns="72000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2093714" y="1896666"/>
            <a:ext cx="1116211" cy="93762"/>
          </a:xfrm>
          <a:prstGeom prst="rect">
            <a:avLst/>
          </a:prstGeom>
          <a:solidFill>
            <a:srgbClr val="D90B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Rectangle 3"/>
          <p:cNvSpPr>
            <a:spLocks/>
          </p:cNvSpPr>
          <p:nvPr/>
        </p:nvSpPr>
        <p:spPr bwMode="auto">
          <a:xfrm>
            <a:off x="1897260" y="1494830"/>
            <a:ext cx="1116211" cy="93762"/>
          </a:xfrm>
          <a:prstGeom prst="rect">
            <a:avLst/>
          </a:prstGeom>
          <a:solidFill>
            <a:srgbClr val="66B132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4"/>
          <p:cNvSpPr>
            <a:spLocks/>
          </p:cNvSpPr>
          <p:nvPr/>
        </p:nvSpPr>
        <p:spPr bwMode="auto">
          <a:xfrm>
            <a:off x="2093714" y="1722537"/>
            <a:ext cx="1116211" cy="93762"/>
          </a:xfrm>
          <a:prstGeom prst="rect">
            <a:avLst/>
          </a:prstGeom>
          <a:solidFill>
            <a:srgbClr val="66B132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1897260" y="1320701"/>
            <a:ext cx="1116211" cy="93762"/>
          </a:xfrm>
          <a:prstGeom prst="rect">
            <a:avLst/>
          </a:prstGeom>
          <a:solidFill>
            <a:srgbClr val="66B132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6"/>
          <p:cNvSpPr>
            <a:spLocks/>
          </p:cNvSpPr>
          <p:nvPr/>
        </p:nvSpPr>
        <p:spPr bwMode="auto">
          <a:xfrm>
            <a:off x="1897260" y="2265016"/>
            <a:ext cx="1116211" cy="93762"/>
          </a:xfrm>
          <a:prstGeom prst="rect">
            <a:avLst/>
          </a:prstGeom>
          <a:solidFill>
            <a:srgbClr val="66B132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" name="Rectangle 7"/>
          <p:cNvSpPr>
            <a:spLocks/>
          </p:cNvSpPr>
          <p:nvPr/>
        </p:nvSpPr>
        <p:spPr bwMode="auto">
          <a:xfrm>
            <a:off x="2093714" y="2090887"/>
            <a:ext cx="1116211" cy="93762"/>
          </a:xfrm>
          <a:prstGeom prst="rect">
            <a:avLst/>
          </a:prstGeom>
          <a:solidFill>
            <a:srgbClr val="66B132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AutoShape 8"/>
          <p:cNvSpPr>
            <a:spLocks/>
          </p:cNvSpPr>
          <p:nvPr/>
        </p:nvSpPr>
        <p:spPr bwMode="auto">
          <a:xfrm>
            <a:off x="3549253" y="1441252"/>
            <a:ext cx="892969" cy="669727"/>
          </a:xfrm>
          <a:prstGeom prst="rightArrow">
            <a:avLst>
              <a:gd name="adj1" fmla="val 32000"/>
              <a:gd name="adj2" fmla="val 44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2000" tIns="45718" rIns="72000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2" name="Rectangle 10"/>
          <p:cNvSpPr>
            <a:spLocks/>
          </p:cNvSpPr>
          <p:nvPr/>
        </p:nvSpPr>
        <p:spPr bwMode="auto">
          <a:xfrm>
            <a:off x="4495800" y="1200150"/>
            <a:ext cx="1741289" cy="13796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2000" tIns="45718" rIns="72000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3" name="Rectangle 11"/>
          <p:cNvSpPr>
            <a:spLocks/>
          </p:cNvSpPr>
          <p:nvPr/>
        </p:nvSpPr>
        <p:spPr bwMode="auto">
          <a:xfrm>
            <a:off x="4674393" y="1494830"/>
            <a:ext cx="1116211" cy="93762"/>
          </a:xfrm>
          <a:prstGeom prst="rect">
            <a:avLst/>
          </a:prstGeom>
          <a:solidFill>
            <a:srgbClr val="66B132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" name="Rectangle 12"/>
          <p:cNvSpPr>
            <a:spLocks/>
          </p:cNvSpPr>
          <p:nvPr/>
        </p:nvSpPr>
        <p:spPr bwMode="auto">
          <a:xfrm>
            <a:off x="4870846" y="1722537"/>
            <a:ext cx="1116211" cy="93762"/>
          </a:xfrm>
          <a:prstGeom prst="rect">
            <a:avLst/>
          </a:prstGeom>
          <a:solidFill>
            <a:srgbClr val="66B132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Rectangle 13"/>
          <p:cNvSpPr>
            <a:spLocks/>
          </p:cNvSpPr>
          <p:nvPr/>
        </p:nvSpPr>
        <p:spPr bwMode="auto">
          <a:xfrm>
            <a:off x="4674393" y="1320701"/>
            <a:ext cx="1116211" cy="93762"/>
          </a:xfrm>
          <a:prstGeom prst="rect">
            <a:avLst/>
          </a:prstGeom>
          <a:solidFill>
            <a:srgbClr val="66B132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Rectangle 14"/>
          <p:cNvSpPr>
            <a:spLocks/>
          </p:cNvSpPr>
          <p:nvPr/>
        </p:nvSpPr>
        <p:spPr bwMode="auto">
          <a:xfrm>
            <a:off x="4674393" y="2265016"/>
            <a:ext cx="1116211" cy="93762"/>
          </a:xfrm>
          <a:prstGeom prst="rect">
            <a:avLst/>
          </a:prstGeom>
          <a:solidFill>
            <a:srgbClr val="66B132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Rectangle 15"/>
          <p:cNvSpPr>
            <a:spLocks/>
          </p:cNvSpPr>
          <p:nvPr/>
        </p:nvSpPr>
        <p:spPr bwMode="auto">
          <a:xfrm>
            <a:off x="4870846" y="2090887"/>
            <a:ext cx="1116211" cy="93762"/>
          </a:xfrm>
          <a:prstGeom prst="rect">
            <a:avLst/>
          </a:prstGeom>
          <a:solidFill>
            <a:srgbClr val="66B132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Rectangle 16"/>
          <p:cNvSpPr>
            <a:spLocks/>
          </p:cNvSpPr>
          <p:nvPr/>
        </p:nvSpPr>
        <p:spPr bwMode="auto">
          <a:xfrm>
            <a:off x="4870846" y="1896666"/>
            <a:ext cx="1116211" cy="93762"/>
          </a:xfrm>
          <a:prstGeom prst="rect">
            <a:avLst/>
          </a:prstGeom>
          <a:solidFill>
            <a:srgbClr val="66B132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rot="10800000" flipH="1">
            <a:off x="6073006" y="1938524"/>
            <a:ext cx="714375" cy="837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Rectangle 18"/>
          <p:cNvSpPr>
            <a:spLocks/>
          </p:cNvSpPr>
          <p:nvPr/>
        </p:nvSpPr>
        <p:spPr bwMode="auto">
          <a:xfrm>
            <a:off x="6858000" y="1761351"/>
            <a:ext cx="13923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36280" bIns="0">
            <a:spAutoFit/>
          </a:bodyPr>
          <a:lstStyle/>
          <a:p>
            <a:pPr marL="35873"/>
            <a:r>
              <a:rPr lang="en-US" dirty="0">
                <a:solidFill>
                  <a:schemeClr val="tx1"/>
                </a:solidFill>
                <a:cs typeface="Arial" charset="0"/>
              </a:rPr>
              <a:t>return sample</a:t>
            </a:r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 flipH="1">
            <a:off x="6743848" y="1817137"/>
            <a:ext cx="66973" cy="282122"/>
          </a:xfrm>
          <a:prstGeom prst="line">
            <a:avLst/>
          </a:prstGeom>
          <a:noFill/>
          <a:ln w="508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52400" y="4629150"/>
            <a:ext cx="2784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*http://</a:t>
            </a:r>
            <a:r>
              <a:rPr lang="en-US" dirty="0" err="1"/>
              <a:t>lfal.co</a:t>
            </a:r>
            <a:r>
              <a:rPr lang="en-US" dirty="0"/>
              <a:t>/</a:t>
            </a:r>
            <a:r>
              <a:rPr lang="en-US" dirty="0" err="1"/>
              <a:t>PeelAndSlice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66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utoUpdateAnimBg="0"/>
      <p:bldP spid="2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Testing Hard?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0" y="1200151"/>
            <a:ext cx="9144000" cy="3886199"/>
          </a:xfrm>
        </p:spPr>
        <p:txBody>
          <a:bodyPr numCol="3"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5000"/>
                    <a:lumOff val="35000"/>
                  </a:schemeClr>
                </a:solidFill>
              </a:rPr>
              <a:t>XPath</a:t>
            </a:r>
            <a:endParaRPr lang="en-US" dirty="0">
              <a:solidFill>
                <a:schemeClr val="bg2">
                  <a:lumMod val="65000"/>
                  <a:lumOff val="3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Finding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Global state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Dates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Failure cases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Wait Times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Mobile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Setup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Lot’s of paths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Uncontrollable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UI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Money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Dates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Database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Integration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Finding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Timing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546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Fix: Global State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0" y="1200151"/>
            <a:ext cx="9144000" cy="3886199"/>
          </a:xfrm>
        </p:spPr>
        <p:txBody>
          <a:bodyPr numCol="3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940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1825" y="285750"/>
            <a:ext cx="7772400" cy="8270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Resources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200400" y="133350"/>
            <a:ext cx="5257800" cy="68580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274320" indent="-274320" algn="r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defRPr/>
            </a:pPr>
            <a:r>
              <a:rPr lang="en-US" sz="2800" b="1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www.ApprovalTests.com</a:t>
            </a:r>
            <a:br>
              <a:rPr lang="en-US" sz="2800" b="1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</a:br>
            <a:endParaRPr lang="en-US" sz="2800" b="1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572000" y="742950"/>
            <a:ext cx="3962400" cy="175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algn="r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defRPr/>
            </a:pPr>
            <a:r>
              <a:rPr lang="en-US" sz="2400" b="1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21 episode </a:t>
            </a:r>
            <a:r>
              <a:rPr lang="en-US" sz="2400" b="1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youtube</a:t>
            </a:r>
            <a:r>
              <a:rPr lang="en-US" sz="2400" b="1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series</a:t>
            </a:r>
          </a:p>
        </p:txBody>
      </p:sp>
      <p:pic>
        <p:nvPicPr>
          <p:cNvPr id="2" name="Picture 1" descr="IMG_011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8" r="7022"/>
          <a:stretch/>
        </p:blipFill>
        <p:spPr>
          <a:xfrm rot="5400000">
            <a:off x="1428751" y="-76201"/>
            <a:ext cx="3810001" cy="636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12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376827"/>
            <a:ext cx="9144000" cy="477021"/>
          </a:xfrm>
          <a:prstGeom prst="rect">
            <a:avLst/>
          </a:prstGeom>
          <a:noFill/>
        </p:spPr>
        <p:txBody>
          <a:bodyPr wrap="square" lIns="91412" tIns="45704" rIns="91412" bIns="45704" rtlCol="0">
            <a:spAutoFit/>
          </a:bodyPr>
          <a:lstStyle/>
          <a:p>
            <a:pPr algn="ctr"/>
            <a:r>
              <a:rPr lang="en-US" sz="2500" dirty="0"/>
              <a:t>#</a:t>
            </a:r>
            <a:r>
              <a:rPr lang="en-US" sz="2500" dirty="0" err="1"/>
              <a:t>MobProgrammingGuidebook</a:t>
            </a:r>
            <a:endParaRPr lang="en-US" sz="2500" dirty="0"/>
          </a:p>
        </p:txBody>
      </p:sp>
      <p:pic>
        <p:nvPicPr>
          <p:cNvPr id="26" name="Picture 25" descr="Screen Shot 2015-11-05 at 8.12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3" y="274694"/>
            <a:ext cx="6197601" cy="400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10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340995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Battery testing</a:t>
            </a:r>
          </a:p>
        </p:txBody>
      </p:sp>
      <p:pic>
        <p:nvPicPr>
          <p:cNvPr id="2" name="Picture 1" descr="11_DK_Battery.jpg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09" b="97266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742950"/>
            <a:ext cx="34766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3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20903" y="514350"/>
            <a:ext cx="7772400" cy="827742"/>
          </a:xfrm>
        </p:spPr>
        <p:txBody>
          <a:bodyPr>
            <a:normAutofit/>
          </a:bodyPr>
          <a:lstStyle/>
          <a:p>
            <a:r>
              <a:rPr lang="en-US" dirty="0"/>
              <a:t>Contact Information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subTitle" idx="1"/>
          </p:nvPr>
        </p:nvSpPr>
        <p:spPr>
          <a:xfrm>
            <a:off x="620902" y="1581150"/>
            <a:ext cx="5703697" cy="131445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400" b="1" dirty="0"/>
              <a:t>@</a:t>
            </a:r>
            <a:r>
              <a:rPr lang="en-US" sz="2400" b="1" dirty="0" err="1"/>
              <a:t>LlewellynFalco</a:t>
            </a:r>
            <a:br>
              <a:rPr lang="en-US" b="1" dirty="0"/>
            </a:br>
            <a:r>
              <a:rPr lang="en-US" sz="2000" dirty="0"/>
              <a:t>http://LlewellynFalco.Blogspot.com</a:t>
            </a:r>
          </a:p>
          <a:p>
            <a:pPr>
              <a:buNone/>
            </a:pPr>
            <a:r>
              <a:rPr lang="en-US" sz="2000" dirty="0"/>
              <a:t>http://www.approvaltests.com</a:t>
            </a:r>
            <a:br>
              <a:rPr lang="en-US" sz="2000" dirty="0"/>
            </a:br>
            <a:endParaRPr lang="en-US" sz="2000" dirty="0"/>
          </a:p>
          <a:p>
            <a:pPr lvl="1" algn="r">
              <a:buNone/>
            </a:pP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88" y="2746088"/>
            <a:ext cx="1273211" cy="1278731"/>
          </a:xfrm>
          <a:prstGeom prst="rect">
            <a:avLst/>
          </a:prstGeom>
          <a:noFill/>
          <a:ln>
            <a:noFill/>
          </a:ln>
          <a:effectLst>
            <a:glow rad="38100">
              <a:schemeClr val="bg2"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1206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340995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Battery testing</a:t>
            </a:r>
          </a:p>
        </p:txBody>
      </p:sp>
      <p:pic>
        <p:nvPicPr>
          <p:cNvPr id="3" name="Picture 2" descr="stock-vector-hand-drawn-cartoon-sketch-illustration-of-multimeter-194692331.jpg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752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6" t="3711" r="1573" b="15824"/>
          <a:stretch/>
        </p:blipFill>
        <p:spPr>
          <a:xfrm>
            <a:off x="2667000" y="590550"/>
            <a:ext cx="4390979" cy="300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Testing Hard?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0" y="1200151"/>
            <a:ext cx="9144000" cy="3886199"/>
          </a:xfrm>
        </p:spPr>
        <p:txBody>
          <a:bodyPr numCol="3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Setup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Lot’s of paths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Global state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Lot’s of clutter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Uncontrollable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UI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Money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Dates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Mobile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Database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Integration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Wait Times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5000"/>
                    <a:lumOff val="35000"/>
                  </a:schemeClr>
                </a:solidFill>
              </a:rPr>
              <a:t>XPath</a:t>
            </a:r>
            <a:endParaRPr lang="en-US" dirty="0">
              <a:solidFill>
                <a:schemeClr val="bg2">
                  <a:lumMod val="65000"/>
                  <a:lumOff val="3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Finding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Timing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5000"/>
                    <a:lumOff val="35000"/>
                  </a:schemeClr>
                </a:solidFill>
              </a:rPr>
              <a:t>Failure cases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897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2-04 at 11.47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85750"/>
            <a:ext cx="5867400" cy="1906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3400" y="2343150"/>
            <a:ext cx="8153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2"/>
                </a:solidFill>
              </a:rPr>
              <a:t>Automated checking is a tactic of testing, and can have considerable value... </a:t>
            </a:r>
          </a:p>
          <a:p>
            <a:r>
              <a:rPr lang="en-US" i="1" dirty="0">
                <a:solidFill>
                  <a:schemeClr val="bg2"/>
                </a:solidFill>
              </a:rPr>
              <a:t>…Checking through an API beneath the GUI level can be particularly useful.</a:t>
            </a:r>
          </a:p>
          <a:p>
            <a:r>
              <a:rPr lang="en-US" i="1" dirty="0">
                <a:solidFill>
                  <a:schemeClr val="bg2"/>
                </a:solidFill>
              </a:rPr>
              <a:t>In designing such low-level checks, programmers and testers can profitably work together.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r>
              <a:rPr lang="en-US" i="1" dirty="0">
                <a:solidFill>
                  <a:schemeClr val="bg2"/>
                </a:solidFill>
              </a:rPr>
              <a:t>We are more doubtful of automated checking at the GUI level. GUIs are notoriously fussy.</a:t>
            </a:r>
          </a:p>
        </p:txBody>
      </p:sp>
    </p:spTree>
    <p:extLst>
      <p:ext uri="{BB962C8B-B14F-4D97-AF65-F5344CB8AC3E}">
        <p14:creationId xmlns:p14="http://schemas.microsoft.com/office/powerpoint/2010/main" val="290350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2-04 at 11.47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85750"/>
            <a:ext cx="5867400" cy="1906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3400" y="2343150"/>
            <a:ext cx="81534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/>
                </a:solidFill>
              </a:rPr>
              <a:t>CASE #3: Automated checking.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r>
              <a:rPr lang="en-US" i="1" dirty="0">
                <a:solidFill>
                  <a:schemeClr val="bg2"/>
                </a:solidFill>
              </a:rPr>
              <a:t>We wanted to demonstrate full-on automated checking, while at the same time staying with the </a:t>
            </a:r>
            <a:r>
              <a:rPr lang="en-US" i="1" dirty="0" err="1">
                <a:solidFill>
                  <a:schemeClr val="bg2"/>
                </a:solidFill>
              </a:rPr>
              <a:t>FocusWriter</a:t>
            </a:r>
            <a:r>
              <a:rPr lang="en-US" i="1" dirty="0">
                <a:solidFill>
                  <a:schemeClr val="bg2"/>
                </a:solidFill>
              </a:rPr>
              <a:t> example. </a:t>
            </a:r>
            <a:r>
              <a:rPr lang="en-US" i="1" dirty="0" err="1">
                <a:solidFill>
                  <a:schemeClr val="bg2"/>
                </a:solidFill>
              </a:rPr>
              <a:t>FocusWriter</a:t>
            </a:r>
            <a:r>
              <a:rPr lang="en-US" i="1" dirty="0">
                <a:solidFill>
                  <a:schemeClr val="bg2"/>
                </a:solidFill>
              </a:rPr>
              <a:t> does not provide an API for testing, which required us to automate through the GUI, and so the</a:t>
            </a:r>
          </a:p>
          <a:p>
            <a:r>
              <a:rPr lang="en-US" i="1" dirty="0">
                <a:solidFill>
                  <a:schemeClr val="bg2"/>
                </a:solidFill>
              </a:rPr>
              <a:t>headaches began.</a:t>
            </a:r>
          </a:p>
        </p:txBody>
      </p:sp>
    </p:spTree>
    <p:extLst>
      <p:ext uri="{BB962C8B-B14F-4D97-AF65-F5344CB8AC3E}">
        <p14:creationId xmlns:p14="http://schemas.microsoft.com/office/powerpoint/2010/main" val="3135253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340995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b="1" cap="all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Testing Edit Profile</a:t>
            </a:r>
          </a:p>
        </p:txBody>
      </p:sp>
      <p:pic>
        <p:nvPicPr>
          <p:cNvPr id="5" name="Picture 4" descr="Screen Shot 2016-02-04 at 12.46.32 PM.png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247" y="88337"/>
            <a:ext cx="3734554" cy="3474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971524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TechEd Vibrant Palette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AC2214"/>
      </a:accent1>
      <a:accent2>
        <a:srgbClr val="2F6EC3"/>
      </a:accent2>
      <a:accent3>
        <a:srgbClr val="FF640B"/>
      </a:accent3>
      <a:accent4>
        <a:srgbClr val="FFB208"/>
      </a:accent4>
      <a:accent5>
        <a:srgbClr val="FFDB16"/>
      </a:accent5>
      <a:accent6>
        <a:srgbClr val="BC1D15"/>
      </a:accent6>
      <a:hlink>
        <a:srgbClr val="18C64B"/>
      </a:hlink>
      <a:folHlink>
        <a:srgbClr val="91CC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22955</TotalTime>
  <Words>868</Words>
  <Application>Microsoft Macintosh PowerPoint</Application>
  <PresentationFormat>On-screen Show (16:9)</PresentationFormat>
  <Paragraphs>200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Gill Sans</vt:lpstr>
      <vt:lpstr>Wingdings 2</vt:lpstr>
      <vt:lpstr>Custom Design</vt:lpstr>
      <vt:lpstr>PowerPoint Presentation</vt:lpstr>
      <vt:lpstr>Increase Testability with Code Seams</vt:lpstr>
      <vt:lpstr>PowerPoint Presentation</vt:lpstr>
      <vt:lpstr>PowerPoint Presentation</vt:lpstr>
      <vt:lpstr>PowerPoint Presentation</vt:lpstr>
      <vt:lpstr>Why is Testing Hard?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Pyramid</vt:lpstr>
      <vt:lpstr>PowerPoint Presentation</vt:lpstr>
      <vt:lpstr>PowerPoint Presentation</vt:lpstr>
      <vt:lpstr>DarkFunction Editor Test</vt:lpstr>
      <vt:lpstr>DarkFunction Unique Name</vt:lpstr>
      <vt:lpstr>DarkFunction Unique Name</vt:lpstr>
      <vt:lpstr>DarkFunction Editor Test</vt:lpstr>
      <vt:lpstr>DarkFunction Editor Seams</vt:lpstr>
      <vt:lpstr>Functional</vt:lpstr>
      <vt:lpstr>NON-Functional</vt:lpstr>
      <vt:lpstr>PowerPoint Presentation</vt:lpstr>
      <vt:lpstr>PowerPoint Presentation</vt:lpstr>
      <vt:lpstr>PowerPoint Presentation</vt:lpstr>
      <vt:lpstr>PowerPoint Presentation</vt:lpstr>
      <vt:lpstr>Why functional is easier for tests</vt:lpstr>
      <vt:lpstr>Why functional is easier for tests</vt:lpstr>
      <vt:lpstr>PowerPoint Presentation</vt:lpstr>
      <vt:lpstr>Steps</vt:lpstr>
      <vt:lpstr>Separating functional Pieces</vt:lpstr>
      <vt:lpstr>Separating functional Pieces</vt:lpstr>
      <vt:lpstr>PowerPoint Presentation</vt:lpstr>
      <vt:lpstr>PowerPoint Presentation</vt:lpstr>
      <vt:lpstr>Why is Testing Hard?</vt:lpstr>
      <vt:lpstr>Fix: Global State</vt:lpstr>
      <vt:lpstr>Resources</vt:lpstr>
      <vt:lpstr>PowerPoint Presentation</vt:lpstr>
      <vt:lpstr>Contact Information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Llewellyn Falco</cp:lastModifiedBy>
  <cp:revision>290</cp:revision>
  <dcterms:created xsi:type="dcterms:W3CDTF">2006-08-16T00:00:00Z</dcterms:created>
  <dcterms:modified xsi:type="dcterms:W3CDTF">2020-03-03T13:32:52Z</dcterms:modified>
  <cp:category/>
</cp:coreProperties>
</file>